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47</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0.19319689855499966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8.8975999999999722E-2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0.9289000000000005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8.8975999999999722E-2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0.31914900000000035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0.66260700000000039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6.9265990000000004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0.1913571734252999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8.9233000000000118E-2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0.93158299999999983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8.9234000000000258E-2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0.3200700000000003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0.88948199999999922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7.2690330000000003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1.5429820000000003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0.42003399999999935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0.11710200000000004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1.2225299999999999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0.11710200000000093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0.42003399999999935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0.11062700000000092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8.4744200000000003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0.11148299999999978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0.33819300000000041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9.4284999999999286E-2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0.9843270000000004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9.4286000000000314E-2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0.33819199999999938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0.61156400000000044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6.7885289999999996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0.22700999999999993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0.30699900000000024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8.5588000000000442E-2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0.89353600000000011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8.5588999999998805E-2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0.30699900000000113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0.86493100000000034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8.327026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0.1156839999999999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0.13069400000000009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3.6436999999999387E-2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0.38039099999999948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3.6437000000001163E-2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0.13069400000000009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0.19188899999999975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8.9121699999999997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11</c:v>
                </c:pt>
                <c:pt idx="1">
                  <c:v>30</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0.12755800000000006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0.31425800000000015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8.7612999999999275E-2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0.91466700000000056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8.7613000000000163E-2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0.3142579999999997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0.78981000000000012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4.6771180000000001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0.37325599999999959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0.32624800000000054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9.0954999999999231E-2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0.94956200000000024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9.0956000000000259E-2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0.32624699999999951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0.90788000000000046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6.6124029999999996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0.39677698525759997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0.14998700000000031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1.5658409999999998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0.14998600000000017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0.53798699999999933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0.70683600000000091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7.7688839999999999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0.94004599999999972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0.38513799999999954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0.10737400000000008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1.1209660000000001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0.10737300000000083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0.38513799999999954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0.44723699999999944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7.9848980000000003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1.2617720000000001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0.39422099999999993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0.10990500000000036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1.1473999999999993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0.1099060000000005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0.39421999999999979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0.92487800000000053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6.1417809999999999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Q13. Did you get enough help from staff to eat your meals?</c:v>
                </c:pt>
                <c:pt idx="2">
                  <c:v>Your care and treatment Q24. To what extent did staff looking after you involve you in decisions about your care and treatment?</c:v>
                </c:pt>
                <c:pt idx="3">
                  <c:v>The hospital and ward Q4. Did you get help from staff to keep in touch with your family and friends?</c:v>
                </c:pt>
                <c:pt idx="4">
                  <c:v>Doctors Q18. When doctors spoke about your care in front of you, were you included in the conversation?</c:v>
                </c:pt>
              </c:strCache>
            </c:strRef>
          </c:cat>
          <c:val>
            <c:numRef>
              <c:f>Sheet1!$B$2:$B$6</c:f>
              <c:numCache>
                <c:formatCode>0.0</c:formatCode>
                <c:ptCount val="5"/>
                <c:pt idx="0">
                  <c:v>6.4</c:v>
                </c:pt>
                <c:pt idx="1">
                  <c:v>8</c:v>
                </c:pt>
                <c:pt idx="2">
                  <c:v>7.5</c:v>
                </c:pt>
                <c:pt idx="3">
                  <c:v>8.1</c:v>
                </c:pt>
                <c:pt idx="4">
                  <c:v>8.9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Q13. Did you get enough help from staff to eat your meals?</c:v>
                </c:pt>
                <c:pt idx="2">
                  <c:v>Your care and treatment Q24. To what extent did staff looking after you involve you in decisions about your care and treatment?</c:v>
                </c:pt>
                <c:pt idx="3">
                  <c:v>The hospital and ward Q4. Did you get help from staff to keep in touch with your family and friends?</c:v>
                </c:pt>
                <c:pt idx="4">
                  <c:v>Doctors Q18. When doctors spoke about your care in front of you, were you included in the conversation?</c:v>
                </c:pt>
              </c:strCache>
            </c:strRef>
          </c:cat>
          <c:val>
            <c:numRef>
              <c:f>Sheet1!$C$2:$C$6</c:f>
              <c:numCache>
                <c:formatCode>0.0</c:formatCode>
                <c:ptCount val="5"/>
                <c:pt idx="0">
                  <c:v>5.9</c:v>
                </c:pt>
                <c:pt idx="1">
                  <c:v>7.5</c:v>
                </c:pt>
                <c:pt idx="2">
                  <c:v>7.1</c:v>
                </c:pt>
                <c:pt idx="3">
                  <c:v>7.7</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Your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Your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Your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Your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Your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Your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Your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Your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1.07007639303375</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0.12248355719060006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0.12183299999999997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1.2719259999999997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0.12183300000000008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0.43700500000000009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0.86849100000000012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1.070076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Your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Your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Your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Your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Your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Your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Your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Your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9.3034525510084993</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The hospital and ward Q7. Did the hospital staff explain the reasons for changing wards during the night in a way you could understand?</c:v>
                </c:pt>
                <c:pt idx="2">
                  <c:v>The hospital and ward Q10. If you brought medication with you to hospital, were you able to take it when you needed to?</c:v>
                </c:pt>
                <c:pt idx="3">
                  <c:v>Feedback on care Q49. During your hospital stay, were you ever asked to give your views on the quality of your care?</c:v>
                </c:pt>
                <c:pt idx="4">
                  <c:v>Your care and treatment Q23. Thinking about your care and treatment, were you told something by a member of staff that was different to what you had been told by another member of staff?</c:v>
                </c:pt>
              </c:strCache>
            </c:strRef>
          </c:cat>
          <c:val>
            <c:numRef>
              <c:f>Sheet1!$B$2:$B$6</c:f>
              <c:numCache>
                <c:formatCode>0.0</c:formatCode>
                <c:ptCount val="5"/>
                <c:pt idx="0">
                  <c:v>5.5</c:v>
                </c:pt>
                <c:pt idx="1">
                  <c:v>6.4</c:v>
                </c:pt>
                <c:pt idx="2">
                  <c:v>7.8</c:v>
                </c:pt>
                <c:pt idx="3">
                  <c:v>1.1000000000000001</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The hospital and ward Q7. Did the hospital staff explain the reasons for changing wards during the night in a way you could understand?</c:v>
                </c:pt>
                <c:pt idx="2">
                  <c:v>The hospital and ward Q10. If you brought medication with you to hospital, were you able to take it when you needed to?</c:v>
                </c:pt>
                <c:pt idx="3">
                  <c:v>Feedback on care Q49. During your hospital stay, were you ever asked to give your views on the quality of your care?</c:v>
                </c:pt>
                <c:pt idx="4">
                  <c:v>Your care and treatment Q23. Thinking about your care and treatment, were you told something by a member of staff that was different to what you had been told by another member of staff?</c:v>
                </c:pt>
              </c:strCache>
            </c:strRef>
          </c:cat>
          <c:val>
            <c:numRef>
              <c:f>Sheet1!$C$2:$C$6</c:f>
              <c:numCache>
                <c:formatCode>0.0</c:formatCode>
                <c:ptCount val="5"/>
                <c:pt idx="0">
                  <c:v>6</c:v>
                </c:pt>
                <c:pt idx="1">
                  <c:v>6.7</c:v>
                </c:pt>
                <c:pt idx="2">
                  <c:v>8.1</c:v>
                </c:pt>
                <c:pt idx="3">
                  <c:v>1.4</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0.28518700000000052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0.21081099999999964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5.8773000000000408E-2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0.61357899999999965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5.8772000000001157E-2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0.21081199999999889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0.11264500000000055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9.3034529999999993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Your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Your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Your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Your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Your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Your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Your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Your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8.37763390035337</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7.2200000000055553E-4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0.28215099999999982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7.8661999999999566E-2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0.82121599999999972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7.8661000000000314E-2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0.28215100000000071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0.4898769999999999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8.3776340000000005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Your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Your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Your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Your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Your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Your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Your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Your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7.2405675336433299</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0.50221944194090007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0.16442900000000016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1.7166119999999996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0.75421799999999983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0.80587200000000081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6.8330299999999999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5.1120000000000054E-2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0.49549600000000016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0.13813999999999993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1.4421689999999998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0.63363600000000098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0.32324999999999982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7.6481050000000002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Your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Your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Your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Your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Your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Your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Your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Your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7.7187426948231996</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91.603099999999998</c:v>
                </c:pt>
                <c:pt idx="1">
                  <c:v>1.145</c:v>
                </c:pt>
                <c:pt idx="2">
                  <c:v>2.4809000000000001</c:v>
                </c:pt>
                <c:pt idx="3">
                  <c:v>1.145</c:v>
                </c:pt>
                <c:pt idx="4">
                  <c:v>0.38169999999999998</c:v>
                </c:pt>
                <c:pt idx="5">
                  <c:v>3.2443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0.13688300000000009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0.43620199999999976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0.1216090000000003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1.2695879999999988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0.5578120000000002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0.55036300000000082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8.1182250000000007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3.8728097101899728E-2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0.18614900000000034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1.9433699999999998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0.85384599999999988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1.6522040000000002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5.4855910000000003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0.14556700000000067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0.29410899999999973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8.199600000000018E-2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0.85602199999999939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0.3761050000000008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0.54194599999999937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8.1391229999999997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9.3841999999999537E-2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0.28570600000000024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7.965299999999953E-2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0.83156300000000005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0.36535899999999977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0.45161600000000135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8.272551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0.47323909375560014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0.15481500000000015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1.616244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0.71011999999999897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0.81730400000000003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6.3914629999999999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8.3018000000000924E-2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0.23342300000000016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6.5076999999998719E-2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0.67938999999999972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6.5077000000000496E-2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0.23342300000000016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0.14631900000000009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9.1256550000000001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0.26343602279209932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0.10340500000000041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1.079529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0.10340500000000041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0.37090099999999993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0.2422039999999992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7.9208689999999997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0.2106233685358001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9.855400000000003E-2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1.0288910000000007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9.855400000000003E-2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0.35350399999999915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0.396509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7.8010469999999996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26.5625</c:v>
                </c:pt>
                <c:pt idx="1">
                  <c:v>0.58589999999999998</c:v>
                </c:pt>
                <c:pt idx="2">
                  <c:v>66.210899999999995</c:v>
                </c:pt>
                <c:pt idx="3">
                  <c:v>0.1953</c:v>
                </c:pt>
                <c:pt idx="4">
                  <c:v>0</c:v>
                </c:pt>
                <c:pt idx="5">
                  <c:v>1.1718999999999999</c:v>
                </c:pt>
                <c:pt idx="6">
                  <c:v>0.1953</c:v>
                </c:pt>
                <c:pt idx="7">
                  <c:v>1.3672</c:v>
                </c:pt>
                <c:pt idx="8">
                  <c:v>3.7109000000000001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0.53437899999999949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0.39025900000000036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0.10880199999999984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1.1358709999999999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0.10880200000000073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0.39025999999999961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0.35871399999999909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8.0734689999999993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0.36231596031469948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0.11158900000000038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1.1649729999999998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0.11158899999999949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0.400258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0.71177500000000116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7.0398259999999997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0.42630900992979992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0.13419100000000039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1.4009319999999992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0.13419100000000128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0.48132899999999879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0.53003900000000037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7.9891899999999998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0.48792153586259968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0.17693100000000062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1.8471419999999998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0.17693099999999973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0.63463600000000042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1.0243480000000007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6.4437059999999997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0.35417599999999894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0.16559900000000027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4.6167999999999765E-2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0.48198400000000063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4.6167000000000513E-2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0.16559900000000027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0.10503099999999854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9.5429399999999998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0.77180000000000004</c:v>
                </c:pt>
                <c:pt idx="1">
                  <c:v>0.22819999999999996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0.77180000000000004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Your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Your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Your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Your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Your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Your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Your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Your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9.0122219129870107</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0.15456299999999956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0.22754199999999969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6.343700000000041E-2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0.66227400000000003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6.343700000000041E-2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0.22754199999999969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0.24327399999999955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8.8276039999999991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4.5739000000001084E-2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0.18636000000000053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5.1955999999998781E-2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0.54241200000000056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5.1954999999999529E-2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0.18636099999999978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0.21442500000000031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9.3120089999999998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0.20597623587499925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7.5007000000001156E-2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0.78306499999999879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7.5007000000001156E-2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0.26904299999999992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0.15990000000000038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8.8970529999999997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51.663400000000003</c:v>
                </c:pt>
                <c:pt idx="2">
                  <c:v>48.140900000000002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Your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Your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Your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Your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Your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Your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Your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Your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8.5405061162765694</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0.17496400000000012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0.26451500000000028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7.3745000000000616E-2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0.76988599999999963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7.3744999999998839E-2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0.26451500000000117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0.22833400000000026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8.8019649999999992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8.3436999999999983E-2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0.2313130000000001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6.4489000000000019E-2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0.67324999999999946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6.4488000000000767E-2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0.2313130000000001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3.9521000000000583E-2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9.1010220000000004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0.14221899999999987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0.28346900000000108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7.902999999999949E-2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0.82505399999999973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7.9029000000000238E-2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0.28346999999999944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0.11274900000000088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8.8560379999999999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0.47943800000000003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0.34220899999999954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9.5405000000000406E-2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0.99601600000000001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9.5404999999999518E-2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0.34220899999999954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0.78741500000000109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7.4029999999999996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Your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Your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Your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Your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Your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Your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Your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Your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8.0135432648276996</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0.43639599999999934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0.27803100000000036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7.7512999999999721E-2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0.80922500000000053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7.7512999999999721E-2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0.27803100000000036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0.25715899999999969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7.5887120000000001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0.2241727007294001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8.3896000000000193E-2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0.8758600000000003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8.3895000000000053E-2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0.30092599999999958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0.66108300000000053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7.4577739999999997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0.16528646760379928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5.7707000000000619E-2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0.60244699999999973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5.7707000000000619E-2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0.20698699999999981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0.32918800000000026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9.0750229999999998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0.19873899999999978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0.37230100000000022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0.10379399999999972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1.0836030000000001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0.10379400000000061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0.37230099999999844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0.58277900000000038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7.6567119999999997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0.15359102761540022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0.14376099999999958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1.500839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0.14376000000000033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0.51565499999999975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1.5998920000000005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6.0859030000000001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8.0152999999999999</c:v>
                </c:pt>
                <c:pt idx="1">
                  <c:v>11.832100000000001</c:v>
                </c:pt>
                <c:pt idx="2">
                  <c:v>25.9542</c:v>
                </c:pt>
                <c:pt idx="3">
                  <c:v>54.198500000000003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0.12686416872100104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3.8354999999999251E-2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0.40042299999999997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3.8355000000001027E-2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0.13757599999999925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0.15919099999999986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9.4182389999999998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0.25924900000000051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0.18933100000000103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5.2783999999999054E-2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0.55105900000000041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5.2783999999999054E-2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0.18933100000000103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0.24879299999999915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8.7747620000000008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0.2716299760646006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8.5965999999999987E-2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0.89747800000000044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8.5965999999999099E-2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0.30835300000000032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0.45374799999999915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8.051221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Your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Your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Your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Your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Your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Your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Your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Your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8.1300221821777701</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0.11799300000000024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0.21012900000000023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5.8581999999999468E-2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0.61159300000000094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5.8581999999999468E-2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0.21012999999999948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0.16535400000000067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8.9210580000000004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0.56367600000000007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0.25028200000000034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6.9775999999999172E-2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0.72845699999999969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6.97770000000002E-2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0.25028100000000109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0.44556899999999899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7.6106290000000003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0.10456100000000035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0.28784600000000005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8.0248999999999349E-2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0.83779000000000003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8.0249999999999488E-2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0.28784500000000079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0.51495599999999975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7.8583790000000002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Your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Your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Your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Your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Your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Your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Your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Your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7.2620783049703599</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RGT | Cambridge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RGT | Cambridge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RGT | Cambridge University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Cambridge University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65744722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69109638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Q24. To what extent did staff looking after you involve you in decisions about 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Q18. When doctors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560931750"/>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616207"/>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47148362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410480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3260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805704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17894730"/>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45263155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5898447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00322650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02587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36690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7238087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48750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342081456"/>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81709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122830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2289170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28442619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410878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2539358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81392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16408737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6971582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82107892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56611681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26045227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77651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4316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20241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4925781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76355392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36610652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19052508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412362080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4083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39760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390006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21794159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841534435"/>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80588492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63359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52533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44875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639298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8506764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28868158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567656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33171896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986766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42624336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5054166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4831511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8807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30297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10819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42866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9360589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8927402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374145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0006256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673899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56945947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98359243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425425365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11351536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74273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22315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50676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378287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2165910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49925528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961905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504587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776521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6398106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239243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75039112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21174244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72291438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41529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1341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06750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80865040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2482274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58316008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8020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080941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30472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202923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9440966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977964965"/>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282372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5003686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77881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2421746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6937004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63093549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7375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83253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65262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0818215"/>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95856730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07823547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722352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9017168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620355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60520053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6323936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24262458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96496988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5126182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55276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62205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985949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73368016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2618045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9116911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25360913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36966944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12497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3320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738938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24158454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14349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24600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24292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059439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7731342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66059565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5554664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4901783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7831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15168009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39345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00192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57535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177868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27981609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58807929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06001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34579926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356464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75464602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21145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82992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2708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699848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0610522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12083387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3354560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5783631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509535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56388176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24140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8090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31280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9555548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0206771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6944396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2103871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1639319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8716043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97128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05824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4783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2056593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2401506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5447570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(280)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5785191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0088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173133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0429764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51635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01926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4785361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4932684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9248473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9322217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87907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980645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9286281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67844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25104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5153772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8709336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9614848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(114)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4267630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43699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1726803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0208876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8298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0529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2486676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8379790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40081318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(323)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2873969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8355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4824189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9364853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(302)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82809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96840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8906546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2891769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41337125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3147872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49895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412025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108768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81607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70881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9363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96757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802461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8602094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1030257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9025214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5978358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210998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(260)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1946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8455032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1584757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7695566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3705124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5358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0244086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6405308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9487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40867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6031934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8655489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6554613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2318123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62905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441357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2472708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09439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21460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174426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3745135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1126669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9317869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04855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1584823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9005263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72685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56126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0540234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4557599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7147898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0423335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10273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9216999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0309588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43912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80374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85841071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6011743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7707029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78146165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5516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9428582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6957938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66579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02687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9773858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2278018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0232961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2194919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6813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6490907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5010743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5972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09760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5708631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9187502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1678214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0358702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8712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2737762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8359878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34098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76651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654042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2101102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228567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5758741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31246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7015694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633293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86693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4005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5840486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4489549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1934047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(310)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4903819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09289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9156426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6435922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73504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241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977591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5889341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5497124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(326)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4498571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04970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9620876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2081757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32857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84313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04526379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1234875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5198689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61817792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74852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6450310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4999728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82683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4301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7924523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7573729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2520909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9642395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27341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5243061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7004844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39087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02082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677553551"/>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6684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3722811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09426097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89604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6634054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3111007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84575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72875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1906929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4866493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0332299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1275304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02649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6780524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8499933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00860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8839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413063033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940943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1093421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(265)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43535631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08793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42128315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2146055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08259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41352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0898899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9695963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8175916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6400954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13694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84280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7425944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98671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53557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6842816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03802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5896716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1209391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ADDENBROOKE'S HOSPITAL (514)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45292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04213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12719462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47843733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757987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03170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76776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27682746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1237577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38972492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65044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114209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845620078"/>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39360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10713800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01186147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02688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5188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0162806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24012888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1906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204123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405126800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10127387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19382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57957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19768152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27169586"/>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645474799"/>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07813566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28911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510956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867113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77449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44849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77245289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94677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66793298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41685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858992388"/>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51605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680531153"/>
              </p:ext>
            </p:extLst>
          </p:nvPr>
        </p:nvGraphicFramePr>
        <p:xfrm>
          <a:off x="469068" y="1548000"/>
          <a:ext cx="11253864" cy="414959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02339778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96232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Cambridge University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93717032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Help with eating: patients being given enough help from staff to eat meals, if needed
Involvement in decisions: staff involving patients in decisions about their care and treatment
Keeping in touch: patients getting help from staff to keep in touch with family and friends during their stay in hospital
Including patients: patients feeling included in doctors' conversations about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776769435"/>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Changing wards during the night: staff explaining the reason for patients needing to change wards during the night
Taking medication: patients being able to take medication they brought to hospital when needed
Feedback on care: patients being asked to give their views on the quality of their care
Communication: patients not being told something by a member of staff that was different to what they had been told by another member of staff</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Cambridge University Hospitals NHS Foundation Trust who had attended in late 2021. Responses were received from 524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39403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973883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524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278608463"/>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641057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45591091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297908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201470285"/>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84709191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62212527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38825952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41135511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5765800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6321804"/>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327820397"/>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152355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76230640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51733742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19335</TotalTime>
  <Words>16081</Words>
  <Application>Microsoft Office PowerPoint</Application>
  <PresentationFormat>Widescreen</PresentationFormat>
  <Paragraphs>2252</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Cambridge University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2022-09-30T10:57:53Z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